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4"/>
  </p:sldMasterIdLst>
  <p:notesMasterIdLst>
    <p:notesMasterId r:id="rId11"/>
  </p:notesMasterIdLst>
  <p:handoutMasterIdLst>
    <p:handoutMasterId r:id="rId12"/>
  </p:handoutMasterIdLst>
  <p:sldIdLst>
    <p:sldId id="1206" r:id="rId5"/>
    <p:sldId id="1253" r:id="rId6"/>
    <p:sldId id="1230" r:id="rId7"/>
    <p:sldId id="1252" r:id="rId8"/>
    <p:sldId id="1258" r:id="rId9"/>
    <p:sldId id="1265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san MacMillan" initials="SM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8C0000"/>
    <a:srgbClr val="9A0000"/>
    <a:srgbClr val="682622"/>
    <a:srgbClr val="800000"/>
    <a:srgbClr val="9D0000"/>
    <a:srgbClr val="FAFF9D"/>
    <a:srgbClr val="F7E25F"/>
    <a:srgbClr val="F7C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2" autoAdjust="0"/>
    <p:restoredTop sz="84000" autoAdjust="0"/>
  </p:normalViewPr>
  <p:slideViewPr>
    <p:cSldViewPr snapToGrid="0">
      <p:cViewPr varScale="1">
        <p:scale>
          <a:sx n="98" d="100"/>
          <a:sy n="98" d="100"/>
        </p:scale>
        <p:origin x="1758" y="78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58" y="-10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9047AB3E-4C23-9543-956F-CDA9E9E5B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cs typeface="Arial" charset="0"/>
              </a:defRPr>
            </a:lvl1pPr>
          </a:lstStyle>
          <a:p>
            <a:pPr>
              <a:defRPr/>
            </a:pPr>
            <a:fld id="{FB19D8D5-7C69-EB4A-9EDB-E45BA6A26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52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am aware this is</a:t>
            </a:r>
            <a:r>
              <a:rPr lang="en-US" baseline="0" dirty="0" smtClean="0"/>
              <a:t> a long meeting, so I will try and be brief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4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 txBox="1">
            <a:spLocks noGrp="1"/>
          </p:cNvSpPr>
          <p:nvPr>
            <p:ph type="body" idx="1"/>
          </p:nvPr>
        </p:nvSpPr>
        <p:spPr>
          <a:xfrm>
            <a:off x="701039" y="4473892"/>
            <a:ext cx="5608319" cy="366045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None</a:t>
            </a:r>
            <a:r>
              <a:rPr lang="en-US" baseline="0" dirty="0" smtClean="0"/>
              <a:t> and significant</a:t>
            </a:r>
            <a:endParaRPr dirty="0"/>
          </a:p>
        </p:txBody>
      </p:sp>
      <p:sp>
        <p:nvSpPr>
          <p:cNvPr id="412" name="Shape 412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6695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7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19D8D5-7C69-EB4A-9EDB-E45BA6A265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6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 smtClean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  <a:endParaRPr lang="en-US" sz="2000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12" y="5943600"/>
            <a:ext cx="5633274" cy="66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557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9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91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95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73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75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15400" cy="161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Separator Page </a:t>
            </a:r>
            <a:br>
              <a:rPr lang="en-US" dirty="0" smtClean="0"/>
            </a:br>
            <a:r>
              <a:rPr lang="en-US" dirty="0" smtClean="0"/>
              <a:t>Minimum 0f 30 point </a:t>
            </a:r>
            <a:br>
              <a:rPr lang="en-US" dirty="0" smtClean="0"/>
            </a:br>
            <a:r>
              <a:rPr lang="en-US" dirty="0" smtClean="0"/>
              <a:t>and maximum of 2 lines</a:t>
            </a:r>
          </a:p>
        </p:txBody>
      </p:sp>
    </p:spTree>
    <p:extLst>
      <p:ext uri="{BB962C8B-B14F-4D97-AF65-F5344CB8AC3E}">
        <p14:creationId xmlns:p14="http://schemas.microsoft.com/office/powerpoint/2010/main" val="19657880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1905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title minimum of 30 points and maximum</a:t>
            </a:r>
            <a:br>
              <a:rPr lang="en-US" dirty="0" smtClean="0"/>
            </a:br>
            <a:r>
              <a:rPr lang="en-US" dirty="0" smtClean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13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381000"/>
            <a:ext cx="7239000" cy="6248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on the Icon to add a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6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7100" y="2057400"/>
            <a:ext cx="48914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>CGIAR Research Program on Livestock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  <a:t/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/>
              </a:rPr>
              <a:t>livestock.cgiar.org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9830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The </a:t>
            </a:r>
            <a:r>
              <a:rPr lang="en-US" sz="1200" b="1" dirty="0" smtClean="0">
                <a:latin typeface="+mn-lt"/>
              </a:rPr>
              <a:t>CGIAR Research Program on Livestock </a:t>
            </a:r>
            <a:r>
              <a:rPr lang="en-US" sz="1200" dirty="0" smtClean="0">
                <a:latin typeface="+mn-lt"/>
              </a:rPr>
              <a:t>aims to increase the productivity and profitability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 smtClean="0">
                <a:latin typeface="+mn-lt"/>
              </a:rPr>
              <a:t>.</a:t>
            </a:r>
            <a:endParaRPr lang="en-US" sz="1200" dirty="0">
              <a:latin typeface="+mn-lt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514600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1" name="Picture 10" descr="cc-by 88x31.png"/>
          <p:cNvPicPr/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860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295400" y="4992469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18286"/>
            <a:ext cx="5387340" cy="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47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4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7" y="6352032"/>
            <a:ext cx="1148286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3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30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9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348413"/>
            <a:ext cx="3635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4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8" r:id="rId3"/>
    <p:sldLayoutId id="2147484489" r:id="rId4"/>
    <p:sldLayoutId id="2147484490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  <p:sldLayoutId id="2147484498" r:id="rId12"/>
    <p:sldLayoutId id="2147484499" r:id="rId13"/>
    <p:sldLayoutId id="2147484500" r:id="rId14"/>
    <p:sldLayoutId id="2147484483" r:id="rId15"/>
  </p:sldLayoutIdLst>
  <p:transition spd="slow"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POWB 2017 and Activity Sheets	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Katie Hamilton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PMC/Flagship Meeting </a:t>
            </a:r>
          </a:p>
          <a:p>
            <a:r>
              <a:rPr lang="en-GB" dirty="0" smtClean="0"/>
              <a:t>10</a:t>
            </a:r>
            <a:r>
              <a:rPr lang="en-GB" baseline="30000" dirty="0" smtClean="0"/>
              <a:t>th</a:t>
            </a:r>
            <a:r>
              <a:rPr lang="en-GB" dirty="0" smtClean="0"/>
              <a:t> May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8396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/>
          <p:nvPr/>
        </p:nvSpPr>
        <p:spPr>
          <a:xfrm>
            <a:off x="766228" y="69015"/>
            <a:ext cx="8380967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</a:pPr>
            <a:endParaRPr lang="en-US" sz="3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538076" y="231321"/>
            <a:ext cx="10515600" cy="9113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POWB for Livestock CRP 2017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5079" y="1023121"/>
            <a:ext cx="8309290" cy="519466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POWB for LIVESTOCK CRP submitted on 20</a:t>
            </a:r>
            <a:r>
              <a:rPr lang="en-US" sz="2400" baseline="30000" dirty="0" smtClean="0"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March 2017</a:t>
            </a:r>
          </a:p>
          <a:p>
            <a:pPr fontAlgn="auto">
              <a:spcAft>
                <a:spcPts val="0"/>
              </a:spcAft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Total CRP funding for Livestock is now USD 51.63 million</a:t>
            </a: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35% reduction in Management Budget 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Priority has been given to rolling out the CRP M&amp;E system – within the flagship and country teams.</a:t>
            </a:r>
          </a:p>
          <a:p>
            <a:pPr fontAlgn="auto">
              <a:spcAft>
                <a:spcPts val="0"/>
              </a:spcAft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Includes MARLO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28" y="1814921"/>
            <a:ext cx="7645686" cy="291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1295400" y="190500"/>
            <a:ext cx="7543800" cy="114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84031" y="190500"/>
            <a:ext cx="795996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Arial" charset="0"/>
                <a:ea typeface="Arial" charset="0"/>
                <a:cs typeface="Arial" charset="0"/>
              </a:rPr>
              <a:t>Activity 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Sheets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–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two key questions what are activity sheets, and why are we using them? </a:t>
            </a: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idea of the activity sheet, is to record every activity that is aligned with the Livestock CRP within the 5 flagships. A large task! </a:t>
            </a:r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Genetics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Animal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Health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Feeds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and Forages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and Environment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Livestock Livelihoods &amp; </a:t>
            </a:r>
            <a:r>
              <a:rPr lang="en-US" sz="1400" dirty="0" err="1" smtClean="0">
                <a:latin typeface="Arial" charset="0"/>
                <a:ea typeface="Arial" charset="0"/>
                <a:cs typeface="Arial" charset="0"/>
              </a:rPr>
              <a:t>Agri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 Food Systems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Each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activity has a separate sheet, and any bilateral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project aligned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to that activity is also listed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The data required to complete the Activity Sheet include: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the budget information (how much W1/W2,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W3 or bilateral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money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)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taff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time (who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is working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on this project for how many days)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he deliverables</a:t>
            </a:r>
          </a:p>
          <a:p>
            <a:pPr marL="742950" lvl="1" indent="-285750">
              <a:buFont typeface="Arial" charset="0"/>
              <a:buChar char="•"/>
            </a:pPr>
            <a:endParaRPr lang="en-US" sz="16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All the information generated would allow Flagship leaders to see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who all the members of his/her team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are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what deliverable they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are working towards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how much money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is allocated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to achieving that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deliverable 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resource </a:t>
            </a:r>
            <a:r>
              <a:rPr lang="en-US" sz="1400" dirty="0" err="1" smtClean="0">
                <a:latin typeface="Arial" charset="0"/>
                <a:ea typeface="Arial" charset="0"/>
                <a:cs typeface="Arial" charset="0"/>
              </a:rPr>
              <a:t>mobilisation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If no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money has been spent against an activity – then perhaps this activity needs to be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reviewed.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Eventually all the information to be fed into MARLO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All the information except the financial data </a:t>
            </a:r>
          </a:p>
        </p:txBody>
      </p:sp>
    </p:spTree>
    <p:extLst>
      <p:ext uri="{BB962C8B-B14F-4D97-AF65-F5344CB8AC3E}">
        <p14:creationId xmlns:p14="http://schemas.microsoft.com/office/powerpoint/2010/main" val="18962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35404" y="158416"/>
            <a:ext cx="7543800" cy="1143000"/>
          </a:xfrm>
        </p:spPr>
        <p:txBody>
          <a:bodyPr/>
          <a:lstStyle/>
          <a:p>
            <a:pPr algn="ctr"/>
            <a:r>
              <a:rPr lang="en-GB" dirty="0" smtClean="0">
                <a:latin typeface="Arial" charset="0"/>
                <a:ea typeface="Arial" charset="0"/>
                <a:cs typeface="Arial" charset="0"/>
              </a:rPr>
              <a:t>Resulting in summary tables</a:t>
            </a:r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23" y="875322"/>
            <a:ext cx="7562363" cy="4440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6123" y="5404338"/>
            <a:ext cx="7151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latin typeface="Arial" charset="0"/>
                <a:ea typeface="Arial" charset="0"/>
                <a:cs typeface="Arial" charset="0"/>
              </a:rPr>
              <a:t>The variance value is the amount paid to the Flagship Leader and the administration support for running the flagship.</a:t>
            </a:r>
            <a:endParaRPr lang="en-US" sz="1800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81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pPr marL="4171950" lvl="8" indent="-285750"/>
            <a:endParaRPr lang="en-GB" sz="18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 charset="0"/>
                <a:ea typeface="Arial" charset="0"/>
                <a:cs typeface="Arial" charset="0"/>
              </a:rPr>
              <a:t>Other information from activity sheets includes</a:t>
            </a:r>
            <a:endParaRPr lang="en-GB" sz="28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GB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078523" y="1333500"/>
            <a:ext cx="7467600" cy="3810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 financial data for each cluster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The financial data for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 bilaterals per cluster per partner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reakdown by natural classification of the finances for each project. 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For the staff  - a summary table of the number of days by Centre and by project.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These are important resources for information and should be used to monitor what is happening within a flagship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Thanks to David, Assenath,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Simon, Elvira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Esther for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all their hard work.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7977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117923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stockcrp_template_ppt" id="{E1764F3D-B1A1-43C9-BCBB-F21A16E6FEA3}" vid="{A3E826E9-A3A8-4606-A01B-C1B4E4E5C10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3" ma:contentTypeDescription="Create a new document." ma:contentTypeScope="" ma:versionID="c7351af9cb994ca4bd674b9df0429f1f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targetNamespace="http://schemas.microsoft.com/office/2006/metadata/properties" ma:root="true" ma:fieldsID="587050b2f12840aaceaa35cb24833c81" ns1:_="" ns2:_="">
    <xsd:import namespace="http://schemas.microsoft.com/sharepoint/v3"/>
    <xsd:import namespace="96cda1e5-0e99-4c39-b38a-219fe6c6b62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C4DC96-90EA-41E2-9A24-CBB8377198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B43D92-6171-4C68-A5DF-0FD065EF0136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sharepoint/v3"/>
    <ds:schemaRef ds:uri="96cda1e5-0e99-4c39-b38a-219fe6c6b62c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DA9D6C8-B6D4-42FF-8651-72CE4A7259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38463</TotalTime>
  <Words>213</Words>
  <Application>Microsoft Office PowerPoint</Application>
  <PresentationFormat>On-screen Show (4:3)</PresentationFormat>
  <Paragraphs>57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MS PGothic</vt:lpstr>
      <vt:lpstr>Arial</vt:lpstr>
      <vt:lpstr>Calibri</vt:lpstr>
      <vt:lpstr>Times New Roman</vt:lpstr>
      <vt:lpstr>Wingdings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</dc:creator>
  <cp:lastModifiedBy>Ndungu, Esther (ILRI)</cp:lastModifiedBy>
  <cp:revision>1214</cp:revision>
  <cp:lastPrinted>2017-05-09T14:40:39Z</cp:lastPrinted>
  <dcterms:created xsi:type="dcterms:W3CDTF">2012-03-02T09:23:17Z</dcterms:created>
  <dcterms:modified xsi:type="dcterms:W3CDTF">2017-05-10T06:09:30Z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6603383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  <property fmtid="{D5CDD505-2E9C-101B-9397-08002B2CF9AE}" pid="5" name="NXTAG2">
    <vt:lpwstr>000800a8280000000000010250600207f7000400038000</vt:lpwstr>
  </property>
  <property fmtid="{D5CDD505-2E9C-101B-9397-08002B2CF9AE}" pid="6" name="ContentTypeId">
    <vt:lpwstr>0x010100A45EE2F81B283B4DA76825726DF86711</vt:lpwstr>
  </property>
</Properties>
</file>